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2" d="100"/>
          <a:sy n="72" d="100"/>
        </p:scale>
        <p:origin x="-110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22.09.2020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22.09.2020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22.09.2020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22.09.2020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22.09.2020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22.09.2020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22.09.2020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22.09.2020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22.09.2020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22.09.2020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22.09.2020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22.09.2020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2844" y="357166"/>
            <a:ext cx="8715436" cy="5016758"/>
          </a:xfrm>
          <a:prstGeom prst="rect">
            <a:avLst/>
          </a:prstGeom>
        </p:spPr>
        <p:txBody>
          <a:bodyPr wrap="square">
            <a:spAutoFit/>
          </a:bodyPr>
          <a:lstStyle/>
          <a:p>
            <a:r>
              <a:rPr lang="en-US" sz="8000" b="1" dirty="0" smtClean="0">
                <a:latin typeface="Times New Roman" pitchFamily="18" charset="0"/>
                <a:cs typeface="Times New Roman" pitchFamily="18" charset="0"/>
              </a:rPr>
              <a:t>          </a:t>
            </a:r>
            <a:r>
              <a:rPr lang="kk-KZ" sz="8000" b="1" dirty="0" smtClean="0">
                <a:latin typeface="Times New Roman" pitchFamily="18" charset="0"/>
                <a:cs typeface="Times New Roman" pitchFamily="18" charset="0"/>
              </a:rPr>
              <a:t>2-дәріс:</a:t>
            </a:r>
            <a:endParaRPr lang="en-US" sz="8000" b="1" dirty="0" smtClean="0">
              <a:latin typeface="Times New Roman" pitchFamily="18" charset="0"/>
              <a:cs typeface="Times New Roman" pitchFamily="18" charset="0"/>
            </a:endParaRPr>
          </a:p>
          <a:p>
            <a:r>
              <a:rPr lang="kk-KZ" sz="8000" b="1" dirty="0" smtClean="0">
                <a:latin typeface="Times New Roman" pitchFamily="18" charset="0"/>
                <a:cs typeface="Times New Roman" pitchFamily="18" charset="0"/>
              </a:rPr>
              <a:t> </a:t>
            </a:r>
            <a:r>
              <a:rPr lang="kk-KZ" sz="8000" b="1" dirty="0" smtClean="0">
                <a:solidFill>
                  <a:srgbClr val="FF0000"/>
                </a:solidFill>
                <a:latin typeface="Times New Roman" pitchFamily="18" charset="0"/>
                <a:cs typeface="Times New Roman" pitchFamily="18" charset="0"/>
              </a:rPr>
              <a:t>Андрагогиканың пәні, нысаны  </a:t>
            </a:r>
            <a:r>
              <a:rPr lang="kk-KZ" sz="8000" b="1" dirty="0" smtClean="0">
                <a:solidFill>
                  <a:srgbClr val="FF0000"/>
                </a:solidFill>
                <a:latin typeface="Times New Roman" pitchFamily="18" charset="0"/>
                <a:cs typeface="Times New Roman" pitchFamily="18" charset="0"/>
              </a:rPr>
              <a:t>категориялары</a:t>
            </a:r>
            <a:r>
              <a:rPr lang="en-US" sz="8000" b="1" dirty="0" smtClean="0">
                <a:solidFill>
                  <a:srgbClr val="FF0000"/>
                </a:solidFill>
                <a:latin typeface="Times New Roman" pitchFamily="18" charset="0"/>
                <a:cs typeface="Times New Roman" pitchFamily="18" charset="0"/>
              </a:rPr>
              <a:t> </a:t>
            </a:r>
            <a:endParaRPr lang="ru-RU" sz="8000" b="1" dirty="0">
              <a:solidFill>
                <a:srgbClr val="FF0000"/>
              </a:solidFill>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20" y="142852"/>
            <a:ext cx="8643998" cy="6494085"/>
          </a:xfrm>
          <a:prstGeom prst="rect">
            <a:avLst/>
          </a:prstGeom>
        </p:spPr>
        <p:txBody>
          <a:bodyPr wrap="square">
            <a:spAutoFit/>
          </a:bodyPr>
          <a:lstStyle/>
          <a:p>
            <a:r>
              <a:rPr lang="ru-RU" sz="3200" b="1" dirty="0" err="1" smtClean="0">
                <a:solidFill>
                  <a:srgbClr val="FF0000"/>
                </a:solidFill>
                <a:latin typeface="Times New Roman" pitchFamily="18" charset="0"/>
                <a:cs typeface="Times New Roman" pitchFamily="18" charset="0"/>
              </a:rPr>
              <a:t>Андрагогиканың</a:t>
            </a:r>
            <a:r>
              <a:rPr lang="ru-RU" sz="3200" b="1" dirty="0" err="1" smtClean="0">
                <a:latin typeface="Times New Roman" pitchFamily="18" charset="0"/>
                <a:cs typeface="Times New Roman" pitchFamily="18" charset="0"/>
              </a:rPr>
              <a:t> өзіне тән зерттеу</a:t>
            </a:r>
            <a:r>
              <a:rPr lang="ru-RU" sz="3200" b="1" dirty="0" smtClean="0">
                <a:latin typeface="Times New Roman" pitchFamily="18" charset="0"/>
                <a:cs typeface="Times New Roman" pitchFamily="18" charset="0"/>
              </a:rPr>
              <a:t> </a:t>
            </a:r>
            <a:r>
              <a:rPr lang="ru-RU" sz="3200" b="1" dirty="0" err="1" smtClean="0">
                <a:latin typeface="Times New Roman" pitchFamily="18" charset="0"/>
                <a:cs typeface="Times New Roman" pitchFamily="18" charset="0"/>
              </a:rPr>
              <a:t>пәні үздіксіз білім</a:t>
            </a:r>
            <a:r>
              <a:rPr lang="ru-RU" sz="3200" b="1" dirty="0" smtClean="0">
                <a:latin typeface="Times New Roman" pitchFamily="18" charset="0"/>
                <a:cs typeface="Times New Roman" pitchFamily="18" charset="0"/>
              </a:rPr>
              <a:t> беру </a:t>
            </a:r>
            <a:r>
              <a:rPr lang="ru-RU" sz="3200" b="1" dirty="0" err="1" smtClean="0">
                <a:latin typeface="Times New Roman" pitchFamily="18" charset="0"/>
                <a:cs typeface="Times New Roman" pitchFamily="18" charset="0"/>
              </a:rPr>
              <a:t>аясында</a:t>
            </a:r>
            <a:r>
              <a:rPr lang="ru-RU" sz="3200" b="1" dirty="0" smtClean="0">
                <a:latin typeface="Times New Roman" pitchFamily="18" charset="0"/>
                <a:cs typeface="Times New Roman" pitchFamily="18" charset="0"/>
              </a:rPr>
              <a:t> </a:t>
            </a:r>
            <a:r>
              <a:rPr lang="ru-RU" sz="3200" b="1" dirty="0" err="1" smtClean="0">
                <a:latin typeface="Times New Roman" pitchFamily="18" charset="0"/>
                <a:cs typeface="Times New Roman" pitchFamily="18" charset="0"/>
              </a:rPr>
              <a:t>ересек</a:t>
            </a:r>
            <a:r>
              <a:rPr lang="ru-RU" sz="3200" b="1" dirty="0" smtClean="0">
                <a:latin typeface="Times New Roman" pitchFamily="18" charset="0"/>
                <a:cs typeface="Times New Roman" pitchFamily="18" charset="0"/>
              </a:rPr>
              <a:t> </a:t>
            </a:r>
            <a:r>
              <a:rPr lang="ru-RU" sz="3200" b="1" dirty="0" err="1" smtClean="0">
                <a:latin typeface="Times New Roman" pitchFamily="18" charset="0"/>
                <a:cs typeface="Times New Roman" pitchFamily="18" charset="0"/>
              </a:rPr>
              <a:t>адамдарды</a:t>
            </a:r>
            <a:r>
              <a:rPr lang="ru-RU" sz="3200" b="1" dirty="0" smtClean="0">
                <a:latin typeface="Times New Roman" pitchFamily="18" charset="0"/>
                <a:cs typeface="Times New Roman" pitchFamily="18" charset="0"/>
              </a:rPr>
              <a:t> </a:t>
            </a:r>
            <a:r>
              <a:rPr lang="ru-RU" sz="3200" b="1" dirty="0" err="1" smtClean="0">
                <a:latin typeface="Times New Roman" pitchFamily="18" charset="0"/>
                <a:cs typeface="Times New Roman" pitchFamily="18" charset="0"/>
              </a:rPr>
              <a:t>оқыту теориясы</a:t>
            </a:r>
            <a:r>
              <a:rPr lang="ru-RU" sz="3200" b="1" dirty="0" smtClean="0">
                <a:latin typeface="Times New Roman" pitchFamily="18" charset="0"/>
                <a:cs typeface="Times New Roman" pitchFamily="18" charset="0"/>
              </a:rPr>
              <a:t> мен </a:t>
            </a:r>
            <a:r>
              <a:rPr lang="ru-RU" sz="3200" b="1" dirty="0" err="1" smtClean="0">
                <a:latin typeface="Times New Roman" pitchFamily="18" charset="0"/>
                <a:cs typeface="Times New Roman" pitchFamily="18" charset="0"/>
              </a:rPr>
              <a:t>әдістемесі</a:t>
            </a:r>
            <a:r>
              <a:rPr lang="en-US" sz="3200" b="1" dirty="0" smtClean="0">
                <a:latin typeface="Times New Roman" pitchFamily="18" charset="0"/>
                <a:cs typeface="Times New Roman" pitchFamily="18" charset="0"/>
              </a:rPr>
              <a:t> </a:t>
            </a:r>
            <a:r>
              <a:rPr lang="kk-KZ" sz="3200" b="1" dirty="0" smtClean="0">
                <a:latin typeface="Times New Roman" pitchFamily="18" charset="0"/>
                <a:cs typeface="Times New Roman" pitchFamily="18" charset="0"/>
              </a:rPr>
              <a:t>болса, </a:t>
            </a:r>
            <a:r>
              <a:rPr lang="ru-RU" sz="3200" b="1" dirty="0" err="1" smtClean="0">
                <a:solidFill>
                  <a:srgbClr val="FF0000"/>
                </a:solidFill>
                <a:latin typeface="Times New Roman" pitchFamily="18" charset="0"/>
                <a:cs typeface="Times New Roman" pitchFamily="18" charset="0"/>
              </a:rPr>
              <a:t>Андрагогиканың</a:t>
            </a:r>
            <a:r>
              <a:rPr lang="ru-RU" sz="3200" b="1" dirty="0" err="1" smtClean="0">
                <a:latin typeface="Times New Roman" pitchFamily="18" charset="0"/>
                <a:cs typeface="Times New Roman" pitchFamily="18" charset="0"/>
              </a:rPr>
              <a:t> </a:t>
            </a:r>
            <a:r>
              <a:rPr lang="ru-RU" sz="3200" b="1" dirty="0" err="1" smtClean="0">
                <a:latin typeface="Times New Roman" pitchFamily="18" charset="0"/>
                <a:cs typeface="Times New Roman" pitchFamily="18" charset="0"/>
              </a:rPr>
              <a:t>нысаны</a:t>
            </a:r>
            <a:r>
              <a:rPr lang="ru-RU" sz="3200" b="1" dirty="0" smtClean="0">
                <a:latin typeface="Times New Roman" pitchFamily="18" charset="0"/>
                <a:cs typeface="Times New Roman" pitchFamily="18" charset="0"/>
              </a:rPr>
              <a:t> – </a:t>
            </a:r>
            <a:r>
              <a:rPr lang="ru-RU" sz="3200" b="1" dirty="0" err="1" smtClean="0">
                <a:latin typeface="Times New Roman" pitchFamily="18" charset="0"/>
                <a:cs typeface="Times New Roman" pitchFamily="18" charset="0"/>
              </a:rPr>
              <a:t>ересектердің білім</a:t>
            </a:r>
            <a:r>
              <a:rPr lang="ru-RU" sz="3200" b="1" dirty="0" smtClean="0">
                <a:latin typeface="Times New Roman" pitchFamily="18" charset="0"/>
                <a:cs typeface="Times New Roman" pitchFamily="18" charset="0"/>
              </a:rPr>
              <a:t> </a:t>
            </a:r>
            <a:r>
              <a:rPr lang="ru-RU" sz="3200" b="1" dirty="0" err="1" smtClean="0">
                <a:latin typeface="Times New Roman" pitchFamily="18" charset="0"/>
                <a:cs typeface="Times New Roman" pitchFamily="18" charset="0"/>
              </a:rPr>
              <a:t>алу</a:t>
            </a:r>
            <a:r>
              <a:rPr lang="ru-RU" sz="3200" b="1" dirty="0" smtClean="0">
                <a:latin typeface="Times New Roman" pitchFamily="18" charset="0"/>
                <a:cs typeface="Times New Roman" pitchFamily="18" charset="0"/>
              </a:rPr>
              <a:t> </a:t>
            </a:r>
            <a:r>
              <a:rPr lang="ru-RU" sz="3200" b="1" dirty="0" err="1" smtClean="0">
                <a:latin typeface="Times New Roman" pitchFamily="18" charset="0"/>
                <a:cs typeface="Times New Roman" pitchFamily="18" charset="0"/>
              </a:rPr>
              <a:t>үрдісі болып</a:t>
            </a:r>
            <a:r>
              <a:rPr lang="ru-RU" sz="3200" b="1" dirty="0" smtClean="0">
                <a:latin typeface="Times New Roman" pitchFamily="18" charset="0"/>
                <a:cs typeface="Times New Roman" pitchFamily="18" charset="0"/>
              </a:rPr>
              <a:t> </a:t>
            </a:r>
            <a:r>
              <a:rPr lang="ru-RU" sz="3200" b="1" dirty="0" err="1" smtClean="0">
                <a:latin typeface="Times New Roman" pitchFamily="18" charset="0"/>
                <a:cs typeface="Times New Roman" pitchFamily="18" charset="0"/>
              </a:rPr>
              <a:t>табылады</a:t>
            </a:r>
            <a:r>
              <a:rPr lang="ru-RU" sz="3200" b="1" dirty="0" smtClean="0">
                <a:latin typeface="Times New Roman" pitchFamily="18" charset="0"/>
                <a:cs typeface="Times New Roman" pitchFamily="18" charset="0"/>
              </a:rPr>
              <a:t>.  </a:t>
            </a:r>
            <a:r>
              <a:rPr lang="ru-RU" sz="3200" b="1" dirty="0" err="1" smtClean="0">
                <a:latin typeface="Times New Roman" pitchFamily="18" charset="0"/>
                <a:cs typeface="Times New Roman" pitchFamily="18" charset="0"/>
              </a:rPr>
              <a:t>Үрдіс </a:t>
            </a:r>
            <a:r>
              <a:rPr lang="ru-RU" sz="3200" b="1" dirty="0" err="1" smtClean="0">
                <a:latin typeface="Times New Roman" pitchFamily="18" charset="0"/>
                <a:cs typeface="Times New Roman" pitchFamily="18" charset="0"/>
              </a:rPr>
              <a:t>логикасы</a:t>
            </a:r>
            <a:r>
              <a:rPr lang="ru-RU" sz="3200" b="1" dirty="0" smtClean="0">
                <a:latin typeface="Times New Roman" pitchFamily="18" charset="0"/>
                <a:cs typeface="Times New Roman" pitchFamily="18" charset="0"/>
              </a:rPr>
              <a:t> </a:t>
            </a:r>
            <a:r>
              <a:rPr lang="ru-RU" sz="3200" b="1" dirty="0" err="1" smtClean="0">
                <a:latin typeface="Times New Roman" pitchFamily="18" charset="0"/>
                <a:cs typeface="Times New Roman" pitchFamily="18" charset="0"/>
              </a:rPr>
              <a:t>ересек</a:t>
            </a:r>
            <a:r>
              <a:rPr lang="ru-RU" sz="3200" b="1" dirty="0" smtClean="0">
                <a:latin typeface="Times New Roman" pitchFamily="18" charset="0"/>
                <a:cs typeface="Times New Roman" pitchFamily="18" charset="0"/>
              </a:rPr>
              <a:t> </a:t>
            </a:r>
            <a:r>
              <a:rPr lang="ru-RU" sz="3200" b="1" dirty="0" err="1" smtClean="0">
                <a:latin typeface="Times New Roman" pitchFamily="18" charset="0"/>
                <a:cs typeface="Times New Roman" pitchFamily="18" charset="0"/>
              </a:rPr>
              <a:t>адамдардың әр түрлі категориялары</a:t>
            </a:r>
            <a:r>
              <a:rPr lang="ru-RU" sz="3200" b="1" dirty="0" smtClean="0">
                <a:latin typeface="Times New Roman" pitchFamily="18" charset="0"/>
                <a:cs typeface="Times New Roman" pitchFamily="18" charset="0"/>
              </a:rPr>
              <a:t> мен </a:t>
            </a:r>
            <a:r>
              <a:rPr lang="ru-RU" sz="3200" b="1" dirty="0" err="1" smtClean="0">
                <a:latin typeface="Times New Roman" pitchFamily="18" charset="0"/>
                <a:cs typeface="Times New Roman" pitchFamily="18" charset="0"/>
              </a:rPr>
              <a:t>топтарын</a:t>
            </a:r>
            <a:r>
              <a:rPr lang="ru-RU" sz="3200" b="1" dirty="0" smtClean="0">
                <a:latin typeface="Times New Roman" pitchFamily="18" charset="0"/>
                <a:cs typeface="Times New Roman" pitchFamily="18" charset="0"/>
              </a:rPr>
              <a:t> </a:t>
            </a:r>
            <a:r>
              <a:rPr lang="ru-RU" sz="3200" b="1" dirty="0" err="1" smtClean="0">
                <a:latin typeface="Times New Roman" pitchFamily="18" charset="0"/>
                <a:cs typeface="Times New Roman" pitchFamily="18" charset="0"/>
              </a:rPr>
              <a:t>оқытуға қатысты қажетті мәліметтерді іріктеудің теориялық негізін</a:t>
            </a:r>
            <a:r>
              <a:rPr lang="ru-RU" sz="3200" b="1" dirty="0" smtClean="0">
                <a:latin typeface="Times New Roman" pitchFamily="18" charset="0"/>
                <a:cs typeface="Times New Roman" pitchFamily="18" charset="0"/>
              </a:rPr>
              <a:t> </a:t>
            </a:r>
            <a:r>
              <a:rPr lang="ru-RU" sz="3200" b="1" dirty="0" err="1" smtClean="0">
                <a:latin typeface="Times New Roman" pitchFamily="18" charset="0"/>
                <a:cs typeface="Times New Roman" pitchFamily="18" charset="0"/>
              </a:rPr>
              <a:t>қалыптастыруды талап</a:t>
            </a:r>
            <a:r>
              <a:rPr lang="ru-RU" sz="3200" b="1" dirty="0" smtClean="0">
                <a:latin typeface="Times New Roman" pitchFamily="18" charset="0"/>
                <a:cs typeface="Times New Roman" pitchFamily="18" charset="0"/>
              </a:rPr>
              <a:t> </a:t>
            </a:r>
            <a:r>
              <a:rPr lang="ru-RU" sz="3200" b="1" dirty="0" err="1" smtClean="0">
                <a:latin typeface="Times New Roman" pitchFamily="18" charset="0"/>
                <a:cs typeface="Times New Roman" pitchFamily="18" charset="0"/>
              </a:rPr>
              <a:t>етеді</a:t>
            </a:r>
            <a:r>
              <a:rPr lang="ru-RU" sz="3200" b="1" dirty="0" smtClean="0">
                <a:latin typeface="Times New Roman" pitchFamily="18" charset="0"/>
                <a:cs typeface="Times New Roman" pitchFamily="18" charset="0"/>
              </a:rPr>
              <a:t>. </a:t>
            </a:r>
            <a:r>
              <a:rPr lang="ru-RU" sz="3200" b="1" dirty="0" err="1" smtClean="0">
                <a:latin typeface="Times New Roman" pitchFamily="18" charset="0"/>
                <a:cs typeface="Times New Roman" pitchFamily="18" charset="0"/>
              </a:rPr>
              <a:t>Мұндағы басты</a:t>
            </a:r>
            <a:r>
              <a:rPr lang="ru-RU" sz="3200" b="1" dirty="0" smtClean="0">
                <a:latin typeface="Times New Roman" pitchFamily="18" charset="0"/>
                <a:cs typeface="Times New Roman" pitchFamily="18" charset="0"/>
              </a:rPr>
              <a:t> ой </a:t>
            </a:r>
            <a:r>
              <a:rPr lang="ru-RU" sz="3200" b="1" dirty="0" err="1" smtClean="0">
                <a:latin typeface="Times New Roman" pitchFamily="18" charset="0"/>
                <a:cs typeface="Times New Roman" pitchFamily="18" charset="0"/>
              </a:rPr>
              <a:t>ересектену</a:t>
            </a:r>
            <a:r>
              <a:rPr lang="ru-RU" sz="3200" b="1" dirty="0" smtClean="0">
                <a:latin typeface="Times New Roman" pitchFamily="18" charset="0"/>
                <a:cs typeface="Times New Roman" pitchFamily="18" charset="0"/>
              </a:rPr>
              <a:t> </a:t>
            </a:r>
            <a:r>
              <a:rPr lang="ru-RU" sz="3200" b="1" dirty="0" err="1" smtClean="0">
                <a:latin typeface="Times New Roman" pitchFamily="18" charset="0"/>
                <a:cs typeface="Times New Roman" pitchFamily="18" charset="0"/>
              </a:rPr>
              <a:t>күйімен сипатталатын</a:t>
            </a:r>
            <a:r>
              <a:rPr lang="ru-RU" sz="3200" b="1" dirty="0" smtClean="0">
                <a:latin typeface="Times New Roman" pitchFamily="18" charset="0"/>
                <a:cs typeface="Times New Roman" pitchFamily="18" charset="0"/>
              </a:rPr>
              <a:t> </a:t>
            </a:r>
            <a:r>
              <a:rPr lang="ru-RU" sz="3200" b="1" dirty="0" err="1" smtClean="0">
                <a:latin typeface="Times New Roman" pitchFamily="18" charset="0"/>
                <a:cs typeface="Times New Roman" pitchFamily="18" charset="0"/>
              </a:rPr>
              <a:t>білім</a:t>
            </a:r>
            <a:r>
              <a:rPr lang="ru-RU" sz="3200" b="1" dirty="0" smtClean="0">
                <a:latin typeface="Times New Roman" pitchFamily="18" charset="0"/>
                <a:cs typeface="Times New Roman" pitchFamily="18" charset="0"/>
              </a:rPr>
              <a:t> беру </a:t>
            </a:r>
            <a:r>
              <a:rPr lang="ru-RU" sz="3200" b="1" dirty="0" err="1" smtClean="0">
                <a:latin typeface="Times New Roman" pitchFamily="18" charset="0"/>
                <a:cs typeface="Times New Roman" pitchFamily="18" charset="0"/>
              </a:rPr>
              <a:t>үрдісіне қатысушылардың өзекті </a:t>
            </a:r>
            <a:r>
              <a:rPr lang="ru-RU" sz="3200" b="1" dirty="0" err="1" smtClean="0">
                <a:latin typeface="Times New Roman" pitchFamily="18" charset="0"/>
                <a:cs typeface="Times New Roman" pitchFamily="18" charset="0"/>
              </a:rPr>
              <a:t>мәселелері болып</a:t>
            </a:r>
            <a:r>
              <a:rPr lang="ru-RU" sz="3200" b="1" dirty="0" smtClean="0">
                <a:latin typeface="Times New Roman" pitchFamily="18" charset="0"/>
                <a:cs typeface="Times New Roman" pitchFamily="18" charset="0"/>
              </a:rPr>
              <a:t> </a:t>
            </a:r>
            <a:r>
              <a:rPr lang="ru-RU" sz="3200" b="1" dirty="0" err="1" smtClean="0">
                <a:latin typeface="Times New Roman" pitchFamily="18" charset="0"/>
                <a:cs typeface="Times New Roman" pitchFamily="18" charset="0"/>
              </a:rPr>
              <a:t>табылады</a:t>
            </a:r>
            <a:r>
              <a:rPr lang="ru-RU" sz="3200" b="1" dirty="0" smtClean="0">
                <a:latin typeface="Times New Roman" pitchFamily="18" charset="0"/>
                <a:cs typeface="Times New Roman" pitchFamily="18" charset="0"/>
              </a:rPr>
              <a:t>.</a:t>
            </a:r>
            <a:endParaRPr lang="ru-RU" sz="3200" b="1"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0"/>
            <a:ext cx="8929718" cy="68634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ct val="0"/>
              </a:spcBef>
              <a:spcAft>
                <a:spcPct val="0"/>
              </a:spcAft>
              <a:buClrTx/>
              <a:buSzTx/>
              <a:buFontTx/>
              <a:buNone/>
              <a:tabLst/>
            </a:pPr>
            <a:r>
              <a:rPr kumimoji="0" lang="kk-KZ"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Андрагогикалық білімнің ғылыми мән-мағынасы келесі </a:t>
            </a:r>
            <a:r>
              <a:rPr kumimoji="0" lang="kk-KZ" sz="2800" b="1"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категорияларды</a:t>
            </a:r>
            <a:r>
              <a:rPr kumimoji="0" lang="kk-KZ" sz="28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 қарастырумен анықталады:</a:t>
            </a:r>
            <a:endParaRPr kumimoji="0" lang="ru-RU" sz="2800" b="1"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kk-KZ" sz="24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адам</a:t>
            </a:r>
            <a:r>
              <a:rPr kumimoji="0" lang="kk-KZ"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a:t>
            </a: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ересектену деп сипатталатын тіршілік әрекетінің кезеңіндегі оның біртұтастығы;</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kk-KZ" sz="24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ересектену</a:t>
            </a: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ересек адамның өзгешелігін оқыту субъектісі ретінде қарастырудың жастық және әлеуметтік шектерін айқындайтын қасиет;</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kk-KZ" sz="24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білім беру </a:t>
            </a: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адами қасиеттің бейнесінің мазмұндық және процессуалды жағынан жүйелендірілген оқыту мен тәрбиелеу негізінде мақсатты түрде дамуы мен қалыптасуының әлеуметтік-мәдени тетігі;</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kk-KZ" sz="24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ересектерге білім беру</a:t>
            </a: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үздіксіз білім беру аясындағы, адамның кәсіби-жеке тұлғалық қалыптасуын сан алуан түрлерде жүзеге асыратын үрдіс;</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kk-KZ" sz="24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үздіксіз білім беру</a:t>
            </a: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адамды тіршілік әрекетінің біртұтас кеңістігімен салыстыра қарастыратын білім беру;</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kk-KZ" sz="24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андрагог</a:t>
            </a: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жұмысының мазмұны ересектерді оқыту өрісімен байланысты мамандардың жалпы атауы.</a:t>
            </a:r>
            <a:endParaRPr kumimoji="0" lang="kk-KZ"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0" y="-214337"/>
            <a:ext cx="9144000" cy="732397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ct val="0"/>
              </a:spcBef>
              <a:spcAft>
                <a:spcPct val="0"/>
              </a:spcAft>
              <a:buClrTx/>
              <a:buSzTx/>
              <a:buFontTx/>
              <a:buNone/>
              <a:tabLst/>
            </a:pPr>
            <a:r>
              <a:rPr kumimoji="0" lang="kk-KZ"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Андрагогика салыстырмалы түрде қарағанда әлі де жас ғылым саласы болып табылағандықтан, бұл бағыттағы ғылыми зерттеулер  Қазақстанда арнайы зерттеу нысанасына алынбаған деуге болады, тек кейбір ғылыми еңбектерде андрагогиканың кейбір астарлары ғана қарастырылады. Сондықтан осы тұста </a:t>
            </a:r>
            <a:r>
              <a:rPr kumimoji="0" lang="kk-KZ" sz="24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андрагогикалық ізденістердің </a:t>
            </a:r>
            <a:r>
              <a:rPr kumimoji="0" lang="kk-KZ"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қазіргі кездегі қарастыратын аумақтары мынандай мәселелерден тұруы мүмкін:</a:t>
            </a:r>
            <a:endParaRPr kumimoji="0" lang="ru-RU" sz="2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kk-KZ"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жас, жыныс, әлеуметтік мәртебесі, кәсіби даярлық деңгейі, денсаулық жағдайын ескере отырып, адамдардың әр түрлі категориялары мен топтарының білім алу қажеттіліктерін зерттеу;</a:t>
            </a:r>
            <a:endParaRPr kumimoji="0" lang="ru-RU" sz="2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kk-KZ"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негізгі және қосымша кәсіби білім алу, өзі бетінше білім алуға қол жеткізу, бос уақытта білім алу, ағартушылық іс-әрекет, рухани даму деңгейінде ересек адамның білім алу іс-әрекетінің бағыттарын, түрлері мен қызметтерін зерттеу және үлгісін жасау;</a:t>
            </a:r>
            <a:endParaRPr kumimoji="0" lang="ru-RU" sz="24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kk-KZ" sz="2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ересектерге білім беру жүйесін мазмұндық-мақсаттылық, технологиялық, кадрлық жағынан қамтамасыз ету.</a:t>
            </a:r>
            <a:endParaRPr kumimoji="0" lang="kk-KZ" sz="2400" b="1"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0" y="0"/>
            <a:ext cx="9144000" cy="64940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27013" algn="just" defTabSz="914400" rtl="0" eaLnBrk="1" fontAlgn="base" latinLnBrk="0" hangingPunct="1">
              <a:lnSpc>
                <a:spcPct val="100000"/>
              </a:lnSpc>
              <a:spcBef>
                <a:spcPct val="0"/>
              </a:spcBef>
              <a:spcAft>
                <a:spcPct val="0"/>
              </a:spcAft>
              <a:buClrTx/>
              <a:buSzTx/>
              <a:buFontTx/>
              <a:buNone/>
              <a:tabLst>
                <a:tab pos="-342900" algn="l"/>
              </a:tabLst>
            </a:pPr>
            <a:r>
              <a:rPr kumimoji="0" lang="kk-KZ" sz="32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Ал осы салада жемісті еңбек еткен ғалымдар </a:t>
            </a:r>
            <a:r>
              <a:rPr kumimoji="0" lang="kk-KZ" sz="32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«ересектер педагогикасының» </a:t>
            </a:r>
            <a:r>
              <a:rPr kumimoji="0" lang="kk-KZ" sz="32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зерттеу тақырыптары мына төмендегі мәселелер болуы керек екендігін атап көрсетеді: </a:t>
            </a:r>
            <a:endParaRPr kumimoji="0" lang="ru-RU" sz="32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228600" algn="just" defTabSz="914400" rtl="0" eaLnBrk="0" fontAlgn="base" latinLnBrk="0" hangingPunct="0">
              <a:lnSpc>
                <a:spcPct val="100000"/>
              </a:lnSpc>
              <a:spcBef>
                <a:spcPct val="0"/>
              </a:spcBef>
              <a:spcAft>
                <a:spcPct val="0"/>
              </a:spcAft>
              <a:buClrTx/>
              <a:buSzTx/>
              <a:buFontTx/>
              <a:buChar char="•"/>
              <a:tabLst>
                <a:tab pos="-342900" algn="l"/>
              </a:tabLst>
            </a:pPr>
            <a:r>
              <a:rPr kumimoji="0" lang="uk-UA" sz="3200" b="1"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ересектерді</a:t>
            </a:r>
            <a:r>
              <a:rPr kumimoji="0" lang="uk-UA" sz="32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uk-UA" sz="3200" b="1"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оқытуды</a:t>
            </a:r>
            <a:r>
              <a:rPr kumimoji="0" lang="uk-UA" sz="32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uk-UA" sz="3200" b="1"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жеделдетудің</a:t>
            </a:r>
            <a:r>
              <a:rPr kumimoji="0" lang="uk-UA" sz="32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uk-UA" sz="3200" b="1"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дидактикалық</a:t>
            </a:r>
            <a:r>
              <a:rPr kumimoji="0" lang="uk-UA" sz="32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uk-UA" sz="3200" b="1"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ұстанымдары</a:t>
            </a:r>
            <a:r>
              <a:rPr kumimoji="0" lang="uk-UA" sz="32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uk-UA" sz="3200" b="1"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әдістері</a:t>
            </a:r>
            <a:r>
              <a:rPr kumimoji="0" lang="uk-UA" sz="32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uk-UA" sz="3200" b="1"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мен</a:t>
            </a:r>
            <a:r>
              <a:rPr kumimoji="0" lang="uk-UA" sz="32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uk-UA" sz="3200" b="1"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формалары</a:t>
            </a:r>
            <a:r>
              <a:rPr kumimoji="0" lang="uk-UA" sz="32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endParaRPr kumimoji="0" lang="ru-RU" sz="32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228600" algn="just" defTabSz="914400" rtl="0" eaLnBrk="0" fontAlgn="base" latinLnBrk="0" hangingPunct="0">
              <a:lnSpc>
                <a:spcPct val="100000"/>
              </a:lnSpc>
              <a:spcBef>
                <a:spcPct val="0"/>
              </a:spcBef>
              <a:spcAft>
                <a:spcPct val="0"/>
              </a:spcAft>
              <a:buClrTx/>
              <a:buSzTx/>
              <a:buFontTx/>
              <a:buChar char="•"/>
              <a:tabLst>
                <a:tab pos="-342900" algn="l"/>
              </a:tabLst>
            </a:pPr>
            <a:r>
              <a:rPr kumimoji="0" lang="uk-UA" sz="3200" b="1"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ересек</a:t>
            </a:r>
            <a:r>
              <a:rPr kumimoji="0" lang="uk-UA" sz="32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білім </a:t>
            </a:r>
            <a:r>
              <a:rPr kumimoji="0" lang="uk-UA" sz="3200" b="1"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алушының</a:t>
            </a:r>
            <a:r>
              <a:rPr kumimoji="0" lang="uk-UA" sz="32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uk-UA" sz="3200" b="1"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тұлғасын</a:t>
            </a:r>
            <a:r>
              <a:rPr kumimoji="0" lang="uk-UA" sz="32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uk-UA" sz="3200" b="1"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зерттеудің</a:t>
            </a:r>
            <a:r>
              <a:rPr kumimoji="0" lang="uk-UA" sz="32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uk-UA" sz="3200" b="1"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психологиялық-андрагогикалық</a:t>
            </a:r>
            <a:r>
              <a:rPr kumimoji="0" lang="uk-UA" sz="32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uk-UA" sz="3200" b="1"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әдістері</a:t>
            </a:r>
            <a:r>
              <a:rPr kumimoji="0" lang="uk-UA" sz="32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endParaRPr kumimoji="0" lang="ru-RU" sz="32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228600" algn="just" defTabSz="914400" rtl="0" eaLnBrk="0" fontAlgn="base" latinLnBrk="0" hangingPunct="0">
              <a:lnSpc>
                <a:spcPct val="100000"/>
              </a:lnSpc>
              <a:spcBef>
                <a:spcPct val="0"/>
              </a:spcBef>
              <a:spcAft>
                <a:spcPct val="0"/>
              </a:spcAft>
              <a:buClrTx/>
              <a:buSzTx/>
              <a:buFontTx/>
              <a:buChar char="•"/>
              <a:tabLst>
                <a:tab pos="-342900" algn="l"/>
              </a:tabLst>
            </a:pPr>
            <a:r>
              <a:rPr kumimoji="0" lang="uk-UA" sz="3200" b="1"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ересектердің</a:t>
            </a:r>
            <a:r>
              <a:rPr kumimoji="0" lang="uk-UA" sz="32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өз </a:t>
            </a:r>
            <a:r>
              <a:rPr kumimoji="0" lang="uk-UA" sz="3200" b="1"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білімін</a:t>
            </a:r>
            <a:r>
              <a:rPr kumimoji="0" lang="uk-UA" sz="32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uk-UA" sz="3200" b="1"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көтеруге</a:t>
            </a:r>
            <a:r>
              <a:rPr kumimoji="0" lang="uk-UA" sz="32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uk-UA" sz="3200" b="1"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және</a:t>
            </a:r>
            <a:r>
              <a:rPr kumimoji="0" lang="uk-UA" sz="32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білім </a:t>
            </a:r>
            <a:r>
              <a:rPr kumimoji="0" lang="uk-UA" sz="3200" b="1"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алуға</a:t>
            </a:r>
            <a:r>
              <a:rPr kumimoji="0" lang="uk-UA" sz="32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uk-UA" sz="3200" b="1"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деген</a:t>
            </a:r>
            <a:r>
              <a:rPr kumimoji="0" lang="uk-UA" sz="32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uk-UA" sz="3200" b="1"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мотивтерін</a:t>
            </a:r>
            <a:r>
              <a:rPr kumimoji="0" lang="uk-UA" sz="32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uk-UA" sz="3200" b="1"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дамытудың</a:t>
            </a:r>
            <a:r>
              <a:rPr kumimoji="0" lang="uk-UA" sz="32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uk-UA" sz="3200" b="1"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әдістері</a:t>
            </a:r>
            <a:r>
              <a:rPr kumimoji="0" lang="uk-UA" sz="32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endParaRPr kumimoji="0" lang="ru-RU" sz="32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228600" algn="just" defTabSz="914400" rtl="0" eaLnBrk="0" fontAlgn="base" latinLnBrk="0" hangingPunct="0">
              <a:lnSpc>
                <a:spcPct val="100000"/>
              </a:lnSpc>
              <a:spcBef>
                <a:spcPct val="0"/>
              </a:spcBef>
              <a:spcAft>
                <a:spcPct val="0"/>
              </a:spcAft>
              <a:buClrTx/>
              <a:buSzTx/>
              <a:buFontTx/>
              <a:buChar char="•"/>
              <a:tabLst>
                <a:tab pos="-342900" algn="l"/>
              </a:tabLst>
            </a:pPr>
            <a:r>
              <a:rPr kumimoji="0" lang="uk-UA" sz="3200" b="1"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ересектердің</a:t>
            </a:r>
            <a:r>
              <a:rPr kumimoji="0" lang="uk-UA" sz="32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білім </a:t>
            </a:r>
            <a:r>
              <a:rPr kumimoji="0" lang="uk-UA" sz="3200" b="1"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алуындағы</a:t>
            </a:r>
            <a:r>
              <a:rPr kumimoji="0" lang="uk-UA" sz="32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uk-UA" sz="3200" b="1"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саяси</a:t>
            </a:r>
            <a:r>
              <a:rPr kumimoji="0" lang="uk-UA" sz="32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uk-UA" sz="3200" b="1"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кәсіби</a:t>
            </a:r>
            <a:r>
              <a:rPr kumimoji="0" lang="uk-UA" sz="32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uk-UA" sz="3200" b="1"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қоғамдық</a:t>
            </a:r>
            <a:r>
              <a:rPr kumimoji="0" lang="uk-UA" sz="32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uk-UA" sz="3200" b="1"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ұйымдардың</a:t>
            </a:r>
            <a:r>
              <a:rPr kumimoji="0" lang="uk-UA" sz="32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r>
              <a:rPr kumimoji="0" lang="uk-UA" sz="3200" b="1"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рөлі</a:t>
            </a:r>
            <a:r>
              <a:rPr kumimoji="0" lang="uk-UA" sz="3200" b="1"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t>
            </a:r>
            <a:endParaRPr kumimoji="0" lang="uk-UA" sz="3200" b="1"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0" y="0"/>
            <a:ext cx="9144000"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ct val="0"/>
              </a:spcBef>
              <a:spcAft>
                <a:spcPct val="0"/>
              </a:spcAft>
              <a:buClrTx/>
              <a:buSzTx/>
              <a:buFontTx/>
              <a:buNone/>
              <a:tabLst/>
            </a:pPr>
            <a:r>
              <a:rPr kumimoji="0" lang="uk-UA" sz="32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Басқа</a:t>
            </a:r>
            <a:r>
              <a:rPr kumimoji="0" lang="uk-UA" sz="3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32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салалардағы</a:t>
            </a:r>
            <a:r>
              <a:rPr kumimoji="0" lang="uk-UA" sz="3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32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ізденістер</a:t>
            </a:r>
            <a:r>
              <a:rPr kumimoji="0" lang="uk-UA" sz="3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3200" b="1"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сияқты</a:t>
            </a:r>
            <a:r>
              <a:rPr kumimoji="0" lang="uk-UA" sz="3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uk-UA" sz="32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а</a:t>
            </a:r>
            <a:r>
              <a:rPr kumimoji="0" lang="kk-KZ" sz="3200" b="1" i="0" u="none" strike="noStrike" cap="none" normalizeH="0" baseline="0" dirty="0" smtClean="0">
                <a:ln>
                  <a:noFill/>
                </a:ln>
                <a:solidFill>
                  <a:srgbClr val="FF0000"/>
                </a:solidFill>
                <a:effectLst/>
                <a:latin typeface="Times New Roman" pitchFamily="18" charset="0"/>
                <a:ea typeface="Times New Roman" pitchFamily="18" charset="0"/>
                <a:cs typeface="Times New Roman" pitchFamily="18" charset="0"/>
              </a:rPr>
              <a:t>ндрагогикалық зерттеулерде де теориялық және эмпирикалық әдістердің </a:t>
            </a:r>
            <a:r>
              <a:rPr kumimoji="0" lang="kk-KZ" sz="3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мына түрлері қолданылады:</a:t>
            </a:r>
            <a:endParaRPr kumimoji="0" lang="ru-RU" sz="32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kk-KZ" sz="28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ә</a:t>
            </a:r>
            <a:r>
              <a:rPr kumimoji="0" lang="kk-KZ" sz="28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леуметтік</a:t>
            </a:r>
            <a:r>
              <a:rPr kumimoji="0" lang="en-US" sz="28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r>
              <a:rPr kumimoji="0" lang="kk-KZ" sz="28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kk-KZ"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(ересектердің білімінің жай-күйі туралы көбірек нақты мәлімет алу үшін қолданылатын әлеуметтік сұрақ-жауап, әлеуметтік өлшем);</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kk-KZ" sz="28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салыстырмалы сараптама</a:t>
            </a:r>
            <a:r>
              <a:rPr kumimoji="0" lang="en-US" sz="28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kk-KZ"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(жас кезеңдерінің ерекшеліктерін, ересектерге білім берудің әр түрлі нобайларын салыстыру үшін);</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kk-KZ" sz="28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лонгитюд</a:t>
            </a:r>
            <a:r>
              <a:rPr kumimoji="0" lang="en-US" sz="28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kk-KZ" sz="28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(әлеуметтік объектілердің эмпирикалық зерттеуі, бұл өмір бойы білім алу мәселесімен байланысты бір топтарды, адамдарды, әлеуметтік институттарды ұзақ уақыт зерттеу дегенді білдіреді);</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0" y="0"/>
            <a:ext cx="9144000" cy="701730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l" defTabSz="914400" rtl="0" eaLnBrk="1" fontAlgn="base" latinLnBrk="0" hangingPunct="1">
              <a:lnSpc>
                <a:spcPct val="100000"/>
              </a:lnSpc>
              <a:spcBef>
                <a:spcPct val="0"/>
              </a:spcBef>
              <a:spcAft>
                <a:spcPct val="0"/>
              </a:spcAft>
              <a:buClrTx/>
              <a:buSzTx/>
              <a:buFontTx/>
              <a:buNone/>
              <a:tabLst/>
            </a:pPr>
            <a:r>
              <a:rPr kumimoji="0" lang="kk-KZ" sz="24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мониторинг</a:t>
            </a: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-(бірдей құрылымдар мен көрсеткіштер бойынша жүзеге асатын дүркін-дүркін қайталанатын сандық өлшемдер негізінде білім беру құбылыстарының даму тенденцияларын сапалы бағалауға мүмкіндік беретін әдіс);</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kk-KZ" sz="24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биографиялық әдіс</a:t>
            </a: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(өмір бойы білім алу мәселелерін сипаттайтын биографиялық материалдарды, естеліктерді зерттеу);</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kk-KZ" sz="24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контент-сараптама</a:t>
            </a: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(құжаттар мен дерек көздерін сапалы-сандық сараптау);</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kk-KZ" sz="2400" b="1"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интерпретативті</a:t>
            </a: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 (адамдардың әр түрлі категорияларына білім беру мазмұны мен тәсілдерін анықтайтын мән-мағына мен құндылықтарды айқындауға мүмкіндік береді).</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l" defTabSz="914400" rtl="0" eaLnBrk="0" fontAlgn="base" latinLnBrk="0" hangingPunct="0">
              <a:lnSpc>
                <a:spcPct val="100000"/>
              </a:lnSpc>
              <a:spcBef>
                <a:spcPct val="0"/>
              </a:spcBef>
              <a:spcAft>
                <a:spcPct val="0"/>
              </a:spcAft>
              <a:buClrTx/>
              <a:buSzTx/>
              <a:buFontTx/>
              <a:buNone/>
              <a:tabLst/>
            </a:pPr>
            <a:r>
              <a:rPr kumimoji="0" lang="kk-KZ"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Әлемдік және отандық ғылымда жасалған ғылыми-әдістемелік тәсілдемелер ересек адамның өзгешелігін ескере отырып олардың категориялары мен топтарының білім алу қажеттіліктерін қамтамасыз ете алатын әлеуметтік институттар іс-әрекетінің үлгісін жасауға мүмкіндік береді. Бұл қоғамдағы андрагогикалық іс-әрекеттің сан қилы бағыттары мен түрлерінің дамуына ұйытқы бола алады.</a:t>
            </a: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ChangeArrowheads="1"/>
          </p:cNvSpPr>
          <p:nvPr/>
        </p:nvSpPr>
        <p:spPr bwMode="auto">
          <a:xfrm>
            <a:off x="0" y="0"/>
            <a:ext cx="9144000" cy="427809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kk-KZ" sz="28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lang="kk-KZ" sz="4800" b="1" dirty="0" smtClean="0">
                <a:solidFill>
                  <a:srgbClr val="FF0000"/>
                </a:solidFill>
                <a:latin typeface="Times New Roman" pitchFamily="18" charset="0"/>
                <a:ea typeface="Times New Roman" pitchFamily="18" charset="0"/>
                <a:cs typeface="Times New Roman" pitchFamily="18" charset="0"/>
              </a:rPr>
              <a:t>СҰРАҚТАР:</a:t>
            </a:r>
            <a:endParaRPr lang="kk-KZ" sz="4800" b="1" dirty="0" smtClean="0">
              <a:solidFill>
                <a:srgbClr val="FF0000"/>
              </a:solidFill>
              <a:latin typeface="Times New Roman" pitchFamily="18" charset="0"/>
              <a:ea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kk-KZ" sz="28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1.  «Андрагогиканың» негізгі категорияларын атаңыз.</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sz="28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2. «Андрагогикалық» зерттеу әдістері қандай?</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sz="28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3. «Андрагогиканың» басқа ғылымдармен байланысын графикалық түрде бейнелеңіз.</a:t>
            </a:r>
            <a:endParaRPr kumimoji="0" lang="ru-RU" sz="28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sz="2800" b="0" i="1" u="none" strike="noStrike" cap="none" normalizeH="0" baseline="0" dirty="0" smtClean="0">
                <a:ln>
                  <a:noFill/>
                </a:ln>
                <a:effectLst/>
                <a:latin typeface="Times New Roman" pitchFamily="18" charset="0"/>
                <a:ea typeface="Times New Roman" pitchFamily="18" charset="0"/>
                <a:cs typeface="Times New Roman" pitchFamily="18" charset="0"/>
              </a:rPr>
              <a:t>4. Андрагогикалық зерттеулердің үлгі тақырыптарын ұсыныңыз.</a:t>
            </a:r>
            <a:endParaRPr kumimoji="0" lang="ru-RU" sz="2800" b="0" i="0" u="none" strike="noStrike" cap="none" normalizeH="0" baseline="0" dirty="0" smtClean="0">
              <a:ln>
                <a:noFill/>
              </a:ln>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sz="28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5. Андрагогикалық ұғымдардың глоссарийін жасаңыз.</a:t>
            </a:r>
            <a:endParaRPr kumimoji="0" lang="kk-KZ"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134</TotalTime>
  <Words>613</Words>
  <PresentationFormat>Экран (4:3)</PresentationFormat>
  <Paragraphs>35</Paragraphs>
  <Slides>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Тема Office</vt:lpstr>
      <vt:lpstr>Слайд 1</vt:lpstr>
      <vt:lpstr>Слайд 2</vt:lpstr>
      <vt:lpstr>Слайд 3</vt:lpstr>
      <vt:lpstr>Слайд 4</vt:lpstr>
      <vt:lpstr>Слайд 5</vt:lpstr>
      <vt:lpstr>Слайд 6</vt:lpstr>
      <vt:lpstr>Слайд 7</vt:lpstr>
      <vt:lpstr>Слайд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admin</dc:creator>
  <cp:lastModifiedBy>admin</cp:lastModifiedBy>
  <cp:revision>23</cp:revision>
  <dcterms:created xsi:type="dcterms:W3CDTF">2020-09-22T07:33:16Z</dcterms:created>
  <dcterms:modified xsi:type="dcterms:W3CDTF">2020-09-22T09:54:07Z</dcterms:modified>
</cp:coreProperties>
</file>